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8" r:id="rId1"/>
  </p:sldMasterIdLst>
  <p:sldIdLst>
    <p:sldId id="256" r:id="rId2"/>
    <p:sldId id="257" r:id="rId3"/>
    <p:sldId id="258" r:id="rId4"/>
    <p:sldId id="259" r:id="rId5"/>
    <p:sldId id="260" r:id="rId6"/>
    <p:sldId id="267" r:id="rId7"/>
    <p:sldId id="261" r:id="rId8"/>
    <p:sldId id="262" r:id="rId9"/>
    <p:sldId id="264" r:id="rId10"/>
    <p:sldId id="269" r:id="rId11"/>
    <p:sldId id="270" r:id="rId12"/>
    <p:sldId id="271" r:id="rId13"/>
    <p:sldId id="272" r:id="rId14"/>
    <p:sldId id="273" r:id="rId15"/>
    <p:sldId id="274" r:id="rId16"/>
    <p:sldId id="263" r:id="rId17"/>
    <p:sldId id="268" r:id="rId18"/>
    <p:sldId id="275" r:id="rId19"/>
    <p:sldId id="27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43617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2293750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56820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931981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עם ציטוט">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25348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נכון או לא נכו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e-IL"/>
              <a:t>לחץ כדי לערוך סגנון כותרת של תבנית בסיס</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e-IL"/>
              <a:t>לחץ כדי לערוך סגנונות טקסט של תבנית בסיס</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3505404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202342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3797902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386852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293450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199602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4273081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2103364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1161340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182341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1EACCC8E-F9AC-4613-9883-F6AC5234D3E9}" type="datetimeFigureOut">
              <a:rPr lang="he-IL" smtClean="0"/>
              <a:t>ח'/אדר ב/תשפ"ד</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AB69199-31F3-4BA4-9729-40D7A8F7C7C5}" type="slidenum">
              <a:rPr lang="he-IL" smtClean="0"/>
              <a:t>‹#›</a:t>
            </a:fld>
            <a:endParaRPr lang="he-IL"/>
          </a:p>
        </p:txBody>
      </p:sp>
    </p:spTree>
    <p:extLst>
      <p:ext uri="{BB962C8B-B14F-4D97-AF65-F5344CB8AC3E}">
        <p14:creationId xmlns:p14="http://schemas.microsoft.com/office/powerpoint/2010/main" val="2727972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ACCC8E-F9AC-4613-9883-F6AC5234D3E9}" type="datetimeFigureOut">
              <a:rPr lang="he-IL" smtClean="0"/>
              <a:t>ח'/אדר ב/תשפ"ד</a:t>
            </a:fld>
            <a:endParaRPr lang="he-I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AB69199-31F3-4BA4-9729-40D7A8F7C7C5}" type="slidenum">
              <a:rPr lang="he-IL" smtClean="0"/>
              <a:t>‹#›</a:t>
            </a:fld>
            <a:endParaRPr lang="he-IL"/>
          </a:p>
        </p:txBody>
      </p:sp>
    </p:spTree>
    <p:extLst>
      <p:ext uri="{BB962C8B-B14F-4D97-AF65-F5344CB8AC3E}">
        <p14:creationId xmlns:p14="http://schemas.microsoft.com/office/powerpoint/2010/main" val="37004000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597C0E2-E399-428C-A331-2707D44E213E}"/>
              </a:ext>
            </a:extLst>
          </p:cNvPr>
          <p:cNvSpPr>
            <a:spLocks noGrp="1"/>
          </p:cNvSpPr>
          <p:nvPr>
            <p:ph type="ctrTitle"/>
          </p:nvPr>
        </p:nvSpPr>
        <p:spPr/>
        <p:txBody>
          <a:bodyPr/>
          <a:lstStyle/>
          <a:p>
            <a:pPr algn="ctr"/>
            <a:r>
              <a:rPr lang="he-IL" b="1" dirty="0"/>
              <a:t>ארנונה כללית</a:t>
            </a:r>
            <a:br>
              <a:rPr lang="he-IL" dirty="0"/>
            </a:br>
            <a:br>
              <a:rPr lang="he-IL" dirty="0"/>
            </a:br>
            <a:r>
              <a:rPr lang="he-IL" dirty="0"/>
              <a:t>פטורים והנחות </a:t>
            </a:r>
            <a:br>
              <a:rPr lang="he-IL" dirty="0"/>
            </a:br>
            <a:r>
              <a:rPr lang="he-IL" dirty="0"/>
              <a:t>בתשלום ארנונה</a:t>
            </a:r>
          </a:p>
        </p:txBody>
      </p:sp>
      <p:sp>
        <p:nvSpPr>
          <p:cNvPr id="3" name="כותרת משנה 2">
            <a:extLst>
              <a:ext uri="{FF2B5EF4-FFF2-40B4-BE49-F238E27FC236}">
                <a16:creationId xmlns:a16="http://schemas.microsoft.com/office/drawing/2014/main" id="{FD669691-F1AF-4A05-91B3-E6924F425C8C}"/>
              </a:ext>
            </a:extLst>
          </p:cNvPr>
          <p:cNvSpPr>
            <a:spLocks noGrp="1"/>
          </p:cNvSpPr>
          <p:nvPr>
            <p:ph type="subTitle" idx="1"/>
          </p:nvPr>
        </p:nvSpPr>
        <p:spPr>
          <a:xfrm>
            <a:off x="904240" y="4050833"/>
            <a:ext cx="8369763" cy="2146767"/>
          </a:xfrm>
        </p:spPr>
        <p:txBody>
          <a:bodyPr>
            <a:normAutofit fontScale="92500" lnSpcReduction="10000"/>
          </a:bodyPr>
          <a:lstStyle/>
          <a:p>
            <a:endParaRPr lang="he-IL" dirty="0"/>
          </a:p>
          <a:p>
            <a:endParaRPr lang="he-IL" dirty="0"/>
          </a:p>
          <a:p>
            <a:pPr algn="ctr"/>
            <a:r>
              <a:rPr lang="he-IL" sz="2800" b="1" dirty="0">
                <a:solidFill>
                  <a:schemeClr val="accent2">
                    <a:lumMod val="50000"/>
                  </a:schemeClr>
                </a:solidFill>
                <a:latin typeface="+mj-lt"/>
                <a:ea typeface="+mj-ea"/>
                <a:cs typeface="+mj-cs"/>
              </a:rPr>
              <a:t>עו"ד אשר אילוביץ' –</a:t>
            </a:r>
          </a:p>
          <a:p>
            <a:pPr algn="ctr"/>
            <a:r>
              <a:rPr lang="he-IL" sz="2800" b="1" dirty="0">
                <a:solidFill>
                  <a:schemeClr val="accent2">
                    <a:lumMod val="50000"/>
                  </a:schemeClr>
                </a:solidFill>
                <a:latin typeface="+mj-lt"/>
                <a:ea typeface="+mj-ea"/>
                <a:cs typeface="+mj-cs"/>
              </a:rPr>
              <a:t>משרד עוה"ד פריש, שפרבר, </a:t>
            </a:r>
            <a:r>
              <a:rPr lang="he-IL" sz="2800" b="1" dirty="0" err="1">
                <a:solidFill>
                  <a:schemeClr val="accent2">
                    <a:lumMod val="50000"/>
                  </a:schemeClr>
                </a:solidFill>
                <a:latin typeface="+mj-lt"/>
                <a:ea typeface="+mj-ea"/>
                <a:cs typeface="+mj-cs"/>
              </a:rPr>
              <a:t>ריינהרץ</a:t>
            </a:r>
            <a:r>
              <a:rPr lang="he-IL" sz="2800" b="1" dirty="0">
                <a:solidFill>
                  <a:schemeClr val="accent2">
                    <a:lumMod val="50000"/>
                  </a:schemeClr>
                </a:solidFill>
                <a:latin typeface="+mj-lt"/>
                <a:ea typeface="+mj-ea"/>
                <a:cs typeface="+mj-cs"/>
              </a:rPr>
              <a:t> ושות'</a:t>
            </a:r>
          </a:p>
          <a:p>
            <a:pPr algn="ctr"/>
            <a:r>
              <a:rPr lang="he-IL" sz="2800" b="1" dirty="0">
                <a:solidFill>
                  <a:schemeClr val="accent2">
                    <a:lumMod val="50000"/>
                  </a:schemeClr>
                </a:solidFill>
                <a:latin typeface="+mj-lt"/>
                <a:ea typeface="+mj-ea"/>
                <a:cs typeface="+mj-cs"/>
              </a:rPr>
              <a:t>שותף ומנהל מחלקת מיסוי מוניציפאלי </a:t>
            </a:r>
          </a:p>
          <a:p>
            <a:pPr algn="ctr"/>
            <a:endParaRPr lang="he-IL" sz="1900" b="1" dirty="0"/>
          </a:p>
        </p:txBody>
      </p:sp>
    </p:spTree>
    <p:extLst>
      <p:ext uri="{BB962C8B-B14F-4D97-AF65-F5344CB8AC3E}">
        <p14:creationId xmlns:p14="http://schemas.microsoft.com/office/powerpoint/2010/main" val="4114853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BE34B6F2-E6CB-F890-BEAD-8AECC8D6AF0A}"/>
              </a:ext>
            </a:extLst>
          </p:cNvPr>
          <p:cNvSpPr>
            <a:spLocks noGrp="1"/>
          </p:cNvSpPr>
          <p:nvPr>
            <p:ph idx="1"/>
          </p:nvPr>
        </p:nvSpPr>
        <p:spPr>
          <a:xfrm>
            <a:off x="684212" y="685800"/>
            <a:ext cx="8734108" cy="4861560"/>
          </a:xfrm>
        </p:spPr>
        <p:txBody>
          <a:bodyPr>
            <a:normAutofit/>
          </a:bodyPr>
          <a:lstStyle/>
          <a:p>
            <a:pPr marL="0" indent="0">
              <a:buNone/>
            </a:pPr>
            <a:r>
              <a:rPr lang="he-IL" sz="2800" b="1" dirty="0">
                <a:solidFill>
                  <a:schemeClr val="accent1"/>
                </a:solidFill>
                <a:latin typeface="Arial" panose="020B0604020202020204" pitchFamily="34" charset="0"/>
                <a:cs typeface="Arial" panose="020B0604020202020204" pitchFamily="34" charset="0"/>
              </a:rPr>
              <a:t>קביעת תנאים על ידי כל רשות – </a:t>
            </a:r>
          </a:p>
          <a:p>
            <a:pPr marL="0" indent="0">
              <a:buNone/>
            </a:pPr>
            <a:r>
              <a:rPr lang="he-IL" sz="2800" dirty="0">
                <a:solidFill>
                  <a:schemeClr val="accent1"/>
                </a:solidFill>
                <a:latin typeface="Arial" panose="020B0604020202020204" pitchFamily="34" charset="0"/>
                <a:cs typeface="Arial" panose="020B0604020202020204" pitchFamily="34" charset="0"/>
              </a:rPr>
              <a:t>תקנות ההנחה קובעות כי בקביעת שיעור ההנחה על פי המבחנים שבתקנה 2(1) עד (10) רשאית המועצה להתחשב </a:t>
            </a:r>
            <a:r>
              <a:rPr lang="he-IL" sz="2800" dirty="0" err="1">
                <a:solidFill>
                  <a:schemeClr val="accent1"/>
                </a:solidFill>
                <a:latin typeface="Arial" panose="020B0604020202020204" pitchFamily="34" charset="0"/>
                <a:cs typeface="Arial" panose="020B0604020202020204" pitchFamily="34" charset="0"/>
              </a:rPr>
              <a:t>להתחשב</a:t>
            </a:r>
            <a:r>
              <a:rPr lang="he-IL" sz="2800" dirty="0">
                <a:solidFill>
                  <a:schemeClr val="accent1"/>
                </a:solidFill>
                <a:latin typeface="Arial" panose="020B0604020202020204" pitchFamily="34" charset="0"/>
                <a:cs typeface="Arial" panose="020B0604020202020204" pitchFamily="34" charset="0"/>
              </a:rPr>
              <a:t> במצבו החומרי של המחזיק ולצורך זה אף לקבוע תנאים ומבחני משנה לזכאות להנחה לפי כל אחת מהפסקאות האמורות</a:t>
            </a:r>
          </a:p>
        </p:txBody>
      </p:sp>
    </p:spTree>
    <p:extLst>
      <p:ext uri="{BB962C8B-B14F-4D97-AF65-F5344CB8AC3E}">
        <p14:creationId xmlns:p14="http://schemas.microsoft.com/office/powerpoint/2010/main" val="3521967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D838CFC6-DFC9-F4AD-6974-191091874273}"/>
              </a:ext>
            </a:extLst>
          </p:cNvPr>
          <p:cNvSpPr txBox="1"/>
          <p:nvPr/>
        </p:nvSpPr>
        <p:spPr>
          <a:xfrm>
            <a:off x="1090864" y="612844"/>
            <a:ext cx="8448591" cy="5262979"/>
          </a:xfrm>
          <a:prstGeom prst="rect">
            <a:avLst/>
          </a:prstGeom>
          <a:noFill/>
        </p:spPr>
        <p:txBody>
          <a:bodyPr wrap="square">
            <a:spAutoFit/>
          </a:bodyPr>
          <a:lstStyle/>
          <a:p>
            <a:pPr algn="r" rtl="1"/>
            <a:r>
              <a:rPr lang="he-IL" sz="2400" b="1" u="sng" dirty="0">
                <a:solidFill>
                  <a:schemeClr val="accent1"/>
                </a:solidFill>
                <a:latin typeface="Arial" panose="020B0604020202020204" pitchFamily="34" charset="0"/>
                <a:cs typeface="Arial" panose="020B0604020202020204" pitchFamily="34" charset="0"/>
              </a:rPr>
              <a:t>מינוי הועדה והרכבה – </a:t>
            </a:r>
          </a:p>
          <a:p>
            <a:pPr algn="r" rtl="1"/>
            <a:r>
              <a:rPr lang="he-IL" sz="2400" dirty="0">
                <a:solidFill>
                  <a:schemeClr val="accent1"/>
                </a:solidFill>
                <a:latin typeface="Arial" panose="020B0604020202020204" pitchFamily="34" charset="0"/>
                <a:cs typeface="Arial" panose="020B0604020202020204" pitchFamily="34" charset="0"/>
              </a:rPr>
              <a:t>מועצת הרשות המקומית תמנה את ועדת ההנחות.</a:t>
            </a:r>
          </a:p>
          <a:p>
            <a:pPr algn="r" rtl="1"/>
            <a:r>
              <a:rPr lang="he-IL" sz="2400" dirty="0">
                <a:solidFill>
                  <a:schemeClr val="accent1"/>
                </a:solidFill>
                <a:latin typeface="Arial" panose="020B0604020202020204" pitchFamily="34" charset="0"/>
                <a:cs typeface="Arial" panose="020B0604020202020204" pitchFamily="34" charset="0"/>
              </a:rPr>
              <a:t>הרכב ועדת ההנחות נקבע אף הוא בתקנות ההנחה.</a:t>
            </a:r>
          </a:p>
          <a:p>
            <a:pPr algn="r" rtl="1"/>
            <a:r>
              <a:rPr lang="he-IL" sz="2400" dirty="0" err="1">
                <a:solidFill>
                  <a:schemeClr val="accent1"/>
                </a:solidFill>
                <a:latin typeface="Arial" panose="020B0604020202020204" pitchFamily="34" charset="0"/>
                <a:cs typeface="Arial" panose="020B0604020202020204" pitchFamily="34" charset="0"/>
              </a:rPr>
              <a:t>בעיריה</a:t>
            </a:r>
            <a:r>
              <a:rPr lang="he-IL" sz="2400" dirty="0">
                <a:solidFill>
                  <a:schemeClr val="accent1"/>
                </a:solidFill>
                <a:latin typeface="Arial" panose="020B0604020202020204" pitchFamily="34" charset="0"/>
                <a:cs typeface="Arial" panose="020B0604020202020204" pitchFamily="34" charset="0"/>
              </a:rPr>
              <a:t> - חברי הועדה יהיו – </a:t>
            </a:r>
          </a:p>
          <a:p>
            <a:pPr marL="457200" indent="-457200" algn="r" rtl="1">
              <a:buAutoNum type="arabicParenBoth"/>
            </a:pPr>
            <a:r>
              <a:rPr lang="he-IL" sz="2400" dirty="0">
                <a:solidFill>
                  <a:schemeClr val="accent1"/>
                </a:solidFill>
                <a:latin typeface="Arial" panose="020B0604020202020204" pitchFamily="34" charset="0"/>
                <a:cs typeface="Arial" panose="020B0604020202020204" pitchFamily="34" charset="0"/>
              </a:rPr>
              <a:t>שלושה חברי המועצה, אשר שניים מהם חברים בסיעות המיוצגות </a:t>
            </a:r>
            <a:r>
              <a:rPr lang="he-IL" sz="2400" dirty="0" err="1">
                <a:solidFill>
                  <a:schemeClr val="accent1"/>
                </a:solidFill>
                <a:latin typeface="Arial" panose="020B0604020202020204" pitchFamily="34" charset="0"/>
                <a:cs typeface="Arial" panose="020B0604020202020204" pitchFamily="34" charset="0"/>
              </a:rPr>
              <a:t>בועדת</a:t>
            </a:r>
            <a:r>
              <a:rPr lang="he-IL" sz="2400" dirty="0">
                <a:solidFill>
                  <a:schemeClr val="accent1"/>
                </a:solidFill>
                <a:latin typeface="Arial" panose="020B0604020202020204" pitchFamily="34" charset="0"/>
                <a:cs typeface="Arial" panose="020B0604020202020204" pitchFamily="34" charset="0"/>
              </a:rPr>
              <a:t> ההנהלה ואחד חבר בסיעה הגדולה ביותר, שאינה מיוצגת </a:t>
            </a:r>
            <a:r>
              <a:rPr lang="he-IL" sz="2400" dirty="0" err="1">
                <a:solidFill>
                  <a:schemeClr val="accent1"/>
                </a:solidFill>
                <a:latin typeface="Arial" panose="020B0604020202020204" pitchFamily="34" charset="0"/>
                <a:cs typeface="Arial" panose="020B0604020202020204" pitchFamily="34" charset="0"/>
              </a:rPr>
              <a:t>בועדת</a:t>
            </a:r>
            <a:r>
              <a:rPr lang="he-IL" sz="2400" dirty="0">
                <a:solidFill>
                  <a:schemeClr val="accent1"/>
                </a:solidFill>
                <a:latin typeface="Arial" panose="020B0604020202020204" pitchFamily="34" charset="0"/>
                <a:cs typeface="Arial" panose="020B0604020202020204" pitchFamily="34" charset="0"/>
              </a:rPr>
              <a:t> ההנהלה, שקיבלה את מרב קולות הבוחרים; היו הסיעות כולן מיוצגות </a:t>
            </a:r>
            <a:r>
              <a:rPr lang="he-IL" sz="2400" dirty="0" err="1">
                <a:solidFill>
                  <a:schemeClr val="accent1"/>
                </a:solidFill>
                <a:latin typeface="Arial" panose="020B0604020202020204" pitchFamily="34" charset="0"/>
                <a:cs typeface="Arial" panose="020B0604020202020204" pitchFamily="34" charset="0"/>
              </a:rPr>
              <a:t>בועדת</a:t>
            </a:r>
            <a:r>
              <a:rPr lang="he-IL" sz="2400" dirty="0">
                <a:solidFill>
                  <a:schemeClr val="accent1"/>
                </a:solidFill>
                <a:latin typeface="Arial" panose="020B0604020202020204" pitchFamily="34" charset="0"/>
                <a:cs typeface="Arial" panose="020B0604020202020204" pitchFamily="34" charset="0"/>
              </a:rPr>
              <a:t> ההנהלה - יהיה חבר ועדה אחד לפחות מי שאינו חבר המועצה; </a:t>
            </a:r>
          </a:p>
          <a:p>
            <a:pPr marL="457200" indent="-457200" algn="r" rtl="1">
              <a:buAutoNum type="arabicParenBoth"/>
            </a:pPr>
            <a:r>
              <a:rPr lang="he-IL" sz="2400" dirty="0">
                <a:solidFill>
                  <a:schemeClr val="accent1"/>
                </a:solidFill>
                <a:latin typeface="Arial" panose="020B0604020202020204" pitchFamily="34" charset="0"/>
                <a:cs typeface="Arial" panose="020B0604020202020204" pitchFamily="34" charset="0"/>
              </a:rPr>
              <a:t>הגזבר, מנהל מחלקת הרווחה, ומנהל מחלקת הגביה או מי שכל אחד מהם הסמיכו </a:t>
            </a:r>
            <a:r>
              <a:rPr lang="he-IL" sz="2400" dirty="0" err="1">
                <a:solidFill>
                  <a:schemeClr val="accent1"/>
                </a:solidFill>
                <a:latin typeface="Arial" panose="020B0604020202020204" pitchFamily="34" charset="0"/>
                <a:cs typeface="Arial" panose="020B0604020202020204" pitchFamily="34" charset="0"/>
              </a:rPr>
              <a:t>לענין</a:t>
            </a:r>
            <a:r>
              <a:rPr lang="he-IL" sz="2400" dirty="0">
                <a:solidFill>
                  <a:schemeClr val="accent1"/>
                </a:solidFill>
                <a:latin typeface="Arial" panose="020B0604020202020204" pitchFamily="34" charset="0"/>
                <a:cs typeface="Arial" panose="020B0604020202020204" pitchFamily="34" charset="0"/>
              </a:rPr>
              <a:t> סעיף זה מבין עובדי העיריה; </a:t>
            </a:r>
          </a:p>
          <a:p>
            <a:pPr marL="457200" indent="-457200" algn="r" rtl="1">
              <a:buAutoNum type="arabicParenBoth"/>
            </a:pPr>
            <a:r>
              <a:rPr lang="he-IL" sz="2400" dirty="0">
                <a:solidFill>
                  <a:schemeClr val="accent1"/>
                </a:solidFill>
                <a:latin typeface="Arial" panose="020B0604020202020204" pitchFamily="34" charset="0"/>
                <a:cs typeface="Arial" panose="020B0604020202020204" pitchFamily="34" charset="0"/>
              </a:rPr>
              <a:t>היועץ המשפטי שמינתה העיריה לפי חוק הרשויות המקומיות (ייעוץ משפטי), התשל“ו-1975 או עורך דין ממשרדו או מלשכתו </a:t>
            </a:r>
            <a:r>
              <a:rPr lang="he-IL" sz="2400" dirty="0" err="1">
                <a:solidFill>
                  <a:schemeClr val="accent1"/>
                </a:solidFill>
                <a:latin typeface="Arial" panose="020B0604020202020204" pitchFamily="34" charset="0"/>
                <a:cs typeface="Arial" panose="020B0604020202020204" pitchFamily="34" charset="0"/>
              </a:rPr>
              <a:t>ובעיריה</a:t>
            </a:r>
            <a:r>
              <a:rPr lang="he-IL" sz="2400" dirty="0">
                <a:solidFill>
                  <a:schemeClr val="accent1"/>
                </a:solidFill>
                <a:latin typeface="Arial" panose="020B0604020202020204" pitchFamily="34" charset="0"/>
                <a:cs typeface="Arial" panose="020B0604020202020204" pitchFamily="34" charset="0"/>
              </a:rPr>
              <a:t> שלא מינתה יועץ משפטי כאמור, עורך דין שמינתה המועצה </a:t>
            </a:r>
            <a:r>
              <a:rPr lang="he-IL" sz="2400" dirty="0" err="1">
                <a:solidFill>
                  <a:schemeClr val="accent1"/>
                </a:solidFill>
                <a:latin typeface="Arial" panose="020B0604020202020204" pitchFamily="34" charset="0"/>
                <a:cs typeface="Arial" panose="020B0604020202020204" pitchFamily="34" charset="0"/>
              </a:rPr>
              <a:t>לענין</a:t>
            </a:r>
            <a:r>
              <a:rPr lang="he-IL" sz="2400" dirty="0">
                <a:solidFill>
                  <a:schemeClr val="accent1"/>
                </a:solidFill>
                <a:latin typeface="Arial" panose="020B0604020202020204" pitchFamily="34" charset="0"/>
                <a:cs typeface="Arial" panose="020B0604020202020204" pitchFamily="34" charset="0"/>
              </a:rPr>
              <a:t> זה</a:t>
            </a:r>
          </a:p>
        </p:txBody>
      </p:sp>
    </p:spTree>
    <p:extLst>
      <p:ext uri="{BB962C8B-B14F-4D97-AF65-F5344CB8AC3E}">
        <p14:creationId xmlns:p14="http://schemas.microsoft.com/office/powerpoint/2010/main" val="2991444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4B74D071-A44A-A01F-21FC-4647B90D7215}"/>
              </a:ext>
            </a:extLst>
          </p:cNvPr>
          <p:cNvSpPr txBox="1"/>
          <p:nvPr/>
        </p:nvSpPr>
        <p:spPr>
          <a:xfrm>
            <a:off x="1005840" y="1528278"/>
            <a:ext cx="8068643" cy="3046988"/>
          </a:xfrm>
          <a:prstGeom prst="rect">
            <a:avLst/>
          </a:prstGeom>
          <a:noFill/>
        </p:spPr>
        <p:txBody>
          <a:bodyPr wrap="square">
            <a:spAutoFit/>
          </a:bodyPr>
          <a:lstStyle/>
          <a:p>
            <a:pPr algn="r" rtl="1"/>
            <a:r>
              <a:rPr lang="he-IL" sz="3200" dirty="0">
                <a:solidFill>
                  <a:schemeClr val="accent1"/>
                </a:solidFill>
                <a:latin typeface="Arial" panose="020B0604020202020204" pitchFamily="34" charset="0"/>
                <a:cs typeface="Arial" panose="020B0604020202020204" pitchFamily="34" charset="0"/>
              </a:rPr>
              <a:t>מנין חוקי בישיבות הועדה יהיה נוכחות של יושב ראש הועדה או ממלא מקומו, היועץ המשפטי והגזבר. </a:t>
            </a:r>
          </a:p>
          <a:p>
            <a:pPr algn="r" rtl="1"/>
            <a:endParaRPr lang="he-IL" sz="3200" dirty="0">
              <a:solidFill>
                <a:schemeClr val="accent1"/>
              </a:solidFill>
              <a:latin typeface="Arial" panose="020B0604020202020204" pitchFamily="34" charset="0"/>
              <a:cs typeface="Arial" panose="020B0604020202020204" pitchFamily="34" charset="0"/>
            </a:endParaRPr>
          </a:p>
          <a:p>
            <a:pPr algn="r" rtl="1"/>
            <a:r>
              <a:rPr lang="he-IL" sz="3200" dirty="0">
                <a:solidFill>
                  <a:schemeClr val="accent1"/>
                </a:solidFill>
                <a:latin typeface="Arial" panose="020B0604020202020204" pitchFamily="34" charset="0"/>
                <a:cs typeface="Arial" panose="020B0604020202020204" pitchFamily="34" charset="0"/>
              </a:rPr>
              <a:t>עוד נקבע כי החלטות הועדה אינן טעונות אישור המועצה אך תונחנה על שולחנה</a:t>
            </a:r>
          </a:p>
        </p:txBody>
      </p:sp>
    </p:spTree>
    <p:extLst>
      <p:ext uri="{BB962C8B-B14F-4D97-AF65-F5344CB8AC3E}">
        <p14:creationId xmlns:p14="http://schemas.microsoft.com/office/powerpoint/2010/main" val="4620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FD39E55A-7AFA-6927-D4FE-9ECCC614E499}"/>
              </a:ext>
            </a:extLst>
          </p:cNvPr>
          <p:cNvSpPr txBox="1"/>
          <p:nvPr/>
        </p:nvSpPr>
        <p:spPr>
          <a:xfrm>
            <a:off x="2062480" y="1258046"/>
            <a:ext cx="7089541" cy="4031873"/>
          </a:xfrm>
          <a:prstGeom prst="rect">
            <a:avLst/>
          </a:prstGeom>
          <a:noFill/>
        </p:spPr>
        <p:txBody>
          <a:bodyPr wrap="square">
            <a:spAutoFit/>
          </a:bodyPr>
          <a:lstStyle/>
          <a:p>
            <a:pPr algn="just" rtl="1"/>
            <a:r>
              <a:rPr lang="he-IL" sz="3200" b="1" dirty="0">
                <a:solidFill>
                  <a:schemeClr val="accent1"/>
                </a:solidFill>
                <a:latin typeface="Arial" panose="020B0604020202020204" pitchFamily="34" charset="0"/>
                <a:cs typeface="Arial" panose="020B0604020202020204" pitchFamily="34" charset="0"/>
              </a:rPr>
              <a:t>תנאי לקבלת הנחה – </a:t>
            </a:r>
          </a:p>
          <a:p>
            <a:pPr algn="just" rtl="1"/>
            <a:endParaRPr lang="he-IL" sz="3200" dirty="0">
              <a:solidFill>
                <a:schemeClr val="accent1"/>
              </a:solidFill>
              <a:latin typeface="Arial" panose="020B0604020202020204" pitchFamily="34" charset="0"/>
              <a:cs typeface="Arial" panose="020B0604020202020204" pitchFamily="34" charset="0"/>
            </a:endParaRPr>
          </a:p>
          <a:p>
            <a:pPr algn="r" rtl="1"/>
            <a:r>
              <a:rPr lang="he-IL" sz="3200" dirty="0">
                <a:solidFill>
                  <a:schemeClr val="accent1"/>
                </a:solidFill>
                <a:latin typeface="Arial" panose="020B0604020202020204" pitchFamily="34" charset="0"/>
                <a:cs typeface="Arial" panose="020B0604020202020204" pitchFamily="34" charset="0"/>
              </a:rPr>
              <a:t>תקנות ההנחה קובעות כי לא תינתן הנחה לפי תקנות אלה, אלא אם כן שולמה יתרת הארנונה הכללית שהוטלה על הנכס בתשלום אחד מראש, בהוראת קבע או לפי הסדר תשלומים אחר להנחת דעתה של הרשות המקומית</a:t>
            </a:r>
          </a:p>
        </p:txBody>
      </p:sp>
    </p:spTree>
    <p:extLst>
      <p:ext uri="{BB962C8B-B14F-4D97-AF65-F5344CB8AC3E}">
        <p14:creationId xmlns:p14="http://schemas.microsoft.com/office/powerpoint/2010/main" val="3676541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תיבת טקסט 4">
            <a:extLst>
              <a:ext uri="{FF2B5EF4-FFF2-40B4-BE49-F238E27FC236}">
                <a16:creationId xmlns:a16="http://schemas.microsoft.com/office/drawing/2014/main" id="{C4FAA299-09A1-E129-0F03-666E502F5EF3}"/>
              </a:ext>
            </a:extLst>
          </p:cNvPr>
          <p:cNvSpPr txBox="1"/>
          <p:nvPr/>
        </p:nvSpPr>
        <p:spPr>
          <a:xfrm>
            <a:off x="1727200" y="995681"/>
            <a:ext cx="7203440" cy="4985980"/>
          </a:xfrm>
          <a:prstGeom prst="rect">
            <a:avLst/>
          </a:prstGeom>
          <a:noFill/>
        </p:spPr>
        <p:txBody>
          <a:bodyPr wrap="square">
            <a:spAutoFit/>
          </a:bodyPr>
          <a:lstStyle/>
          <a:p>
            <a:pPr algn="r" rtl="1"/>
            <a:r>
              <a:rPr lang="he-IL" sz="2000" b="1" dirty="0">
                <a:solidFill>
                  <a:schemeClr val="accent1"/>
                </a:solidFill>
                <a:latin typeface="Arial" panose="020B0604020202020204" pitchFamily="34" charset="0"/>
                <a:cs typeface="Arial" panose="020B0604020202020204" pitchFamily="34" charset="0"/>
              </a:rPr>
              <a:t>מניעת כפל ההנחות והנחה חלקית –</a:t>
            </a:r>
          </a:p>
          <a:p>
            <a:pPr algn="r" rtl="1"/>
            <a:endParaRPr lang="he-IL" sz="2000" dirty="0">
              <a:solidFill>
                <a:schemeClr val="accent1"/>
              </a:solidFill>
              <a:latin typeface="Arial" panose="020B0604020202020204" pitchFamily="34" charset="0"/>
              <a:cs typeface="Arial" panose="020B0604020202020204" pitchFamily="34" charset="0"/>
            </a:endParaRPr>
          </a:p>
          <a:p>
            <a:pPr algn="r" rtl="1"/>
            <a:r>
              <a:rPr lang="he-IL" sz="2000" dirty="0">
                <a:solidFill>
                  <a:schemeClr val="accent1"/>
                </a:solidFill>
                <a:latin typeface="Arial" panose="020B0604020202020204" pitchFamily="34" charset="0"/>
                <a:cs typeface="Arial" panose="020B0604020202020204" pitchFamily="34" charset="0"/>
              </a:rPr>
              <a:t>כאשר קיימת זכאות להנחות שונות על פי תקנות ההנחה , תינתן לזכאי להנחה, הנחה אחת בלבד, הגבוהה </a:t>
            </a:r>
            <a:r>
              <a:rPr lang="he-IL" sz="2000" dirty="0" err="1">
                <a:solidFill>
                  <a:schemeClr val="accent1"/>
                </a:solidFill>
                <a:latin typeface="Arial" panose="020B0604020202020204" pitchFamily="34" charset="0"/>
                <a:cs typeface="Arial" panose="020B0604020202020204" pitchFamily="34" charset="0"/>
              </a:rPr>
              <a:t>מביניהן</a:t>
            </a:r>
            <a:r>
              <a:rPr lang="he-IL" sz="2000" dirty="0">
                <a:solidFill>
                  <a:schemeClr val="accent1"/>
                </a:solidFill>
                <a:latin typeface="Arial" panose="020B0604020202020204" pitchFamily="34" charset="0"/>
                <a:cs typeface="Arial" panose="020B0604020202020204" pitchFamily="34" charset="0"/>
              </a:rPr>
              <a:t>, ולא תינתן כל הנחה למחזיק נוסף בנכס שלגביו ניתנה הנחה.</a:t>
            </a:r>
          </a:p>
          <a:p>
            <a:pPr algn="r" rtl="1"/>
            <a:r>
              <a:rPr lang="he-IL" sz="2000" dirty="0">
                <a:solidFill>
                  <a:schemeClr val="accent1"/>
                </a:solidFill>
                <a:latin typeface="Arial" panose="020B0604020202020204" pitchFamily="34" charset="0"/>
                <a:cs typeface="Arial" panose="020B0604020202020204" pitchFamily="34" charset="0"/>
              </a:rPr>
              <a:t>עם זאת, כאשר קיימת זכאות להנחה לפי תקנות אלה ולפי תקנות שהותקנו לפי סעיף 12(א) לחוק הסדרים במשק המדינה (תיקוני חקיקה להשגת יעדי התקציב), התשנ“ג,1992- רשאית המועצה לתתן במצטבר. </a:t>
            </a:r>
          </a:p>
          <a:p>
            <a:pPr algn="r" rtl="1"/>
            <a:endParaRPr lang="he-IL" sz="2000" dirty="0">
              <a:solidFill>
                <a:schemeClr val="accent1"/>
              </a:solidFill>
              <a:latin typeface="Arial" panose="020B0604020202020204" pitchFamily="34" charset="0"/>
              <a:cs typeface="Arial" panose="020B0604020202020204" pitchFamily="34" charset="0"/>
            </a:endParaRPr>
          </a:p>
          <a:p>
            <a:pPr algn="r" rtl="1"/>
            <a:r>
              <a:rPr lang="he-IL" sz="2000" dirty="0">
                <a:solidFill>
                  <a:schemeClr val="accent1"/>
                </a:solidFill>
                <a:latin typeface="Arial" panose="020B0604020202020204" pitchFamily="34" charset="0"/>
                <a:cs typeface="Arial" panose="020B0604020202020204" pitchFamily="34" charset="0"/>
              </a:rPr>
              <a:t>זכאי להנחה המחזיק בשני נכסים או יותר (אפילו לא באותה רשות) - תינתן הנחה לנכס אחד בלבד, לפי הגבוהה </a:t>
            </a:r>
            <a:r>
              <a:rPr lang="he-IL" sz="2000" dirty="0" err="1">
                <a:solidFill>
                  <a:schemeClr val="accent1"/>
                </a:solidFill>
                <a:latin typeface="Arial" panose="020B0604020202020204" pitchFamily="34" charset="0"/>
                <a:cs typeface="Arial" panose="020B0604020202020204" pitchFamily="34" charset="0"/>
              </a:rPr>
              <a:t>מביניהן</a:t>
            </a:r>
            <a:r>
              <a:rPr lang="he-IL" sz="2000" dirty="0">
                <a:solidFill>
                  <a:schemeClr val="accent1"/>
                </a:solidFill>
                <a:latin typeface="Arial" panose="020B0604020202020204" pitchFamily="34" charset="0"/>
                <a:cs typeface="Arial" panose="020B0604020202020204" pitchFamily="34" charset="0"/>
              </a:rPr>
              <a:t>. </a:t>
            </a:r>
          </a:p>
          <a:p>
            <a:pPr algn="r" rtl="1"/>
            <a:endParaRPr lang="he-IL" sz="2000" dirty="0">
              <a:solidFill>
                <a:schemeClr val="accent1"/>
              </a:solidFill>
              <a:latin typeface="Arial" panose="020B0604020202020204" pitchFamily="34" charset="0"/>
              <a:cs typeface="Arial" panose="020B0604020202020204" pitchFamily="34" charset="0"/>
            </a:endParaRPr>
          </a:p>
          <a:p>
            <a:pPr algn="r" rtl="1"/>
            <a:r>
              <a:rPr lang="he-IL" sz="2000" dirty="0">
                <a:solidFill>
                  <a:schemeClr val="accent1"/>
                </a:solidFill>
                <a:latin typeface="Arial" panose="020B0604020202020204" pitchFamily="34" charset="0"/>
                <a:cs typeface="Arial" panose="020B0604020202020204" pitchFamily="34" charset="0"/>
              </a:rPr>
              <a:t>זכאי להנחה אשר החזיק בנכס בחלק משנת הכספים שעליה הוטלה הארנונה – תינתן ההנחה בשיעור יחסי למספר החודשים שבהם החזיק בנכס.</a:t>
            </a:r>
          </a:p>
          <a:p>
            <a:pPr algn="r" rtl="1"/>
            <a:endParaRPr lang="he-IL" dirty="0"/>
          </a:p>
        </p:txBody>
      </p:sp>
    </p:spTree>
    <p:extLst>
      <p:ext uri="{BB962C8B-B14F-4D97-AF65-F5344CB8AC3E}">
        <p14:creationId xmlns:p14="http://schemas.microsoft.com/office/powerpoint/2010/main" val="3007388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תיבת טקסט 5">
            <a:extLst>
              <a:ext uri="{FF2B5EF4-FFF2-40B4-BE49-F238E27FC236}">
                <a16:creationId xmlns:a16="http://schemas.microsoft.com/office/drawing/2014/main" id="{EC8AB70F-FFE3-8E12-C243-BAF9CF1C626E}"/>
              </a:ext>
            </a:extLst>
          </p:cNvPr>
          <p:cNvSpPr txBox="1"/>
          <p:nvPr/>
        </p:nvSpPr>
        <p:spPr>
          <a:xfrm>
            <a:off x="2209800" y="1264196"/>
            <a:ext cx="6106160" cy="4031873"/>
          </a:xfrm>
          <a:prstGeom prst="rect">
            <a:avLst/>
          </a:prstGeom>
          <a:noFill/>
        </p:spPr>
        <p:txBody>
          <a:bodyPr wrap="square">
            <a:spAutoFit/>
          </a:bodyPr>
          <a:lstStyle/>
          <a:p>
            <a:pPr algn="r" rtl="1"/>
            <a:r>
              <a:rPr lang="he-IL" sz="3200" b="1" dirty="0">
                <a:solidFill>
                  <a:schemeClr val="accent1"/>
                </a:solidFill>
                <a:latin typeface="Arial" panose="020B0604020202020204" pitchFamily="34" charset="0"/>
                <a:cs typeface="Arial" panose="020B0604020202020204" pitchFamily="34" charset="0"/>
              </a:rPr>
              <a:t>פרסום ההחלטה – </a:t>
            </a:r>
          </a:p>
          <a:p>
            <a:pPr algn="r" rtl="1"/>
            <a:endParaRPr lang="he-IL" sz="3200" dirty="0">
              <a:solidFill>
                <a:schemeClr val="accent1"/>
              </a:solidFill>
              <a:latin typeface="Arial" panose="020B0604020202020204" pitchFamily="34" charset="0"/>
              <a:cs typeface="Arial" panose="020B0604020202020204" pitchFamily="34" charset="0"/>
            </a:endParaRPr>
          </a:p>
          <a:p>
            <a:pPr algn="r" rtl="1"/>
            <a:r>
              <a:rPr lang="he-IL" sz="3200" dirty="0">
                <a:solidFill>
                  <a:schemeClr val="accent1"/>
                </a:solidFill>
                <a:latin typeface="Arial" panose="020B0604020202020204" pitchFamily="34" charset="0"/>
                <a:cs typeface="Arial" panose="020B0604020202020204" pitchFamily="34" charset="0"/>
              </a:rPr>
              <a:t>החליטה המועצה על מתן הנחות מארנונה ושיעורן, לפי תקנות ההנחה, עליה לפרסם הודעה על כך בתחום הרשות המקומית, ביחד עם הודעתה בדבר הטלת שיעורי הארנונה ומועדי תשלומה</a:t>
            </a:r>
          </a:p>
        </p:txBody>
      </p:sp>
    </p:spTree>
    <p:extLst>
      <p:ext uri="{BB962C8B-B14F-4D97-AF65-F5344CB8AC3E}">
        <p14:creationId xmlns:p14="http://schemas.microsoft.com/office/powerpoint/2010/main" val="4167554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5BBDCE3B-92F7-4650-898A-E1549718A2B7}"/>
              </a:ext>
            </a:extLst>
          </p:cNvPr>
          <p:cNvSpPr>
            <a:spLocks noGrp="1"/>
          </p:cNvSpPr>
          <p:nvPr>
            <p:ph idx="1"/>
          </p:nvPr>
        </p:nvSpPr>
        <p:spPr>
          <a:xfrm>
            <a:off x="684212" y="685800"/>
            <a:ext cx="8534400" cy="5457825"/>
          </a:xfrm>
        </p:spPr>
        <p:txBody>
          <a:bodyPr>
            <a:normAutofit/>
          </a:bodyPr>
          <a:lstStyle/>
          <a:p>
            <a:pPr marL="0"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12. (א)  בכפוף לאמור בתקנה 13(3) המועצה </a:t>
            </a:r>
            <a:r>
              <a:rPr lang="he-IL" sz="2400" b="1" u="sng"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רשאית</a:t>
            </a: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לקבוע הנחה בשיעור כמפורט להלן, למחזיק שהוא הבעל הראשון של </a:t>
            </a:r>
            <a:r>
              <a:rPr lang="he-IL" sz="2400" b="1" u="sng"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בנין חדש</a:t>
            </a: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ריק, שמיום שהסתיימה בנייתו והוא ראוי לשימוש, אין משתמשים בו במשך תקופה רצופה, כמפורט להלן:</a:t>
            </a: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362585"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(1)   עד שנים עשר חודשים - הנחה עד 100 אחוזים;</a:t>
            </a:r>
          </a:p>
          <a:p>
            <a:pPr marL="362585" indent="0" algn="just" rtl="1">
              <a:spcBef>
                <a:spcPts val="360"/>
              </a:spcBef>
              <a:buNone/>
            </a:pP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13. (א)  מועצה </a:t>
            </a:r>
            <a:r>
              <a:rPr lang="he-IL" sz="2400" b="1" u="sng"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רשאית</a:t>
            </a: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לקבוע הנחה בשיעור כמפורט להלן, למחזיק של </a:t>
            </a:r>
            <a:r>
              <a:rPr lang="he-IL" sz="2400" b="1" u="sng"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בנין ריק</a:t>
            </a: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שאין משתמשים בו במשך תקופה מצטברת, כמפורט להלן:</a:t>
            </a: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362585"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(1)   עד 6 חודשים – עד 100%;</a:t>
            </a: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362585"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(2)   מהחודש ה-7 עד החודש ה-12 – עד 66.66%;</a:t>
            </a: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marL="362585" indent="0" algn="just" rtl="1">
              <a:spcBef>
                <a:spcPts val="360"/>
              </a:spcBef>
              <a:buNone/>
            </a:pPr>
            <a:r>
              <a:rPr lang="he-IL"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(3)   מהחודש ה-13 עד החודש ה-36 – עד 50%.</a:t>
            </a:r>
            <a:endParaRPr lang="en-US" sz="2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endParaRPr lang="he-IL"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975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094914BC-2A62-4034-B333-7DDD0B472D2D}"/>
              </a:ext>
            </a:extLst>
          </p:cNvPr>
          <p:cNvSpPr>
            <a:spLocks noGrp="1"/>
          </p:cNvSpPr>
          <p:nvPr>
            <p:ph idx="1"/>
          </p:nvPr>
        </p:nvSpPr>
        <p:spPr/>
        <p:txBody>
          <a:bodyPr/>
          <a:lstStyle/>
          <a:p>
            <a:pPr marL="0" indent="0">
              <a:lnSpc>
                <a:spcPct val="150000"/>
              </a:lnSpc>
              <a:buNone/>
            </a:pPr>
            <a:r>
              <a:rPr lang="he-IL" sz="3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בר"מ 6847/15 עיריית ירושלים ואח' נ' עמותת כן לזקן – לקידום זכויות הוותיקים</a:t>
            </a:r>
            <a:endParaRPr lang="en-US" sz="34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644499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88926EB4-28DF-9693-EA71-D379B08B481F}"/>
              </a:ext>
            </a:extLst>
          </p:cNvPr>
          <p:cNvSpPr>
            <a:spLocks noGrp="1"/>
          </p:cNvSpPr>
          <p:nvPr>
            <p:ph idx="1"/>
          </p:nvPr>
        </p:nvSpPr>
        <p:spPr>
          <a:xfrm>
            <a:off x="728134" y="1225869"/>
            <a:ext cx="8596668" cy="3880773"/>
          </a:xfrm>
        </p:spPr>
        <p:txBody>
          <a:bodyPr/>
          <a:lstStyle/>
          <a:p>
            <a:pPr marL="0" indent="0" algn="ctr">
              <a:buNone/>
            </a:pPr>
            <a:r>
              <a:rPr lang="he-IL" sz="3400" b="1" dirty="0">
                <a:solidFill>
                  <a:schemeClr val="accent1"/>
                </a:solidFill>
                <a:latin typeface="Arial" panose="020B0604020202020204" pitchFamily="34" charset="0"/>
                <a:cs typeface="Arial" panose="020B0604020202020204" pitchFamily="34" charset="0"/>
              </a:rPr>
              <a:t>נוהל מחיקת חובות</a:t>
            </a:r>
          </a:p>
          <a:p>
            <a:pPr marL="0" indent="0" algn="ctr">
              <a:buNone/>
            </a:pPr>
            <a:endParaRPr lang="he-IL" sz="3400" b="1" dirty="0">
              <a:solidFill>
                <a:schemeClr val="accent1"/>
              </a:solidFill>
              <a:latin typeface="Arial" panose="020B0604020202020204" pitchFamily="34" charset="0"/>
              <a:cs typeface="Arial" panose="020B0604020202020204" pitchFamily="34" charset="0"/>
            </a:endParaRPr>
          </a:p>
          <a:p>
            <a:pPr marL="0" indent="0" algn="ctr">
              <a:buNone/>
            </a:pPr>
            <a:r>
              <a:rPr lang="he-IL" sz="2800" b="1" dirty="0">
                <a:solidFill>
                  <a:schemeClr val="accent1"/>
                </a:solidFill>
                <a:latin typeface="Arial" panose="020B0604020202020204" pitchFamily="34" charset="0"/>
                <a:cs typeface="Arial" panose="020B0604020202020204" pitchFamily="34" charset="0"/>
              </a:rPr>
              <a:t>הוראת החוק לעומת הנוהל המחמיר</a:t>
            </a:r>
          </a:p>
          <a:p>
            <a:endParaRPr lang="he-IL" dirty="0"/>
          </a:p>
        </p:txBody>
      </p:sp>
    </p:spTree>
    <p:extLst>
      <p:ext uri="{BB962C8B-B14F-4D97-AF65-F5344CB8AC3E}">
        <p14:creationId xmlns:p14="http://schemas.microsoft.com/office/powerpoint/2010/main" val="1582887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5B1DB5F-A956-2049-7359-56557BFB8558}"/>
              </a:ext>
            </a:extLst>
          </p:cNvPr>
          <p:cNvSpPr>
            <a:spLocks noGrp="1"/>
          </p:cNvSpPr>
          <p:nvPr>
            <p:ph idx="1"/>
          </p:nvPr>
        </p:nvSpPr>
        <p:spPr>
          <a:xfrm>
            <a:off x="657014" y="1093789"/>
            <a:ext cx="8596668" cy="3880773"/>
          </a:xfrm>
        </p:spPr>
        <p:txBody>
          <a:bodyPr/>
          <a:lstStyle/>
          <a:p>
            <a:pPr marL="0" indent="0" algn="ctr">
              <a:buNone/>
            </a:pPr>
            <a:r>
              <a:rPr lang="he-IL" sz="3400" b="1" dirty="0">
                <a:solidFill>
                  <a:schemeClr val="accent1"/>
                </a:solidFill>
                <a:latin typeface="Arial" panose="020B0604020202020204" pitchFamily="34" charset="0"/>
                <a:cs typeface="Arial" panose="020B0604020202020204" pitchFamily="34" charset="0"/>
              </a:rPr>
              <a:t>התיישנות </a:t>
            </a:r>
          </a:p>
          <a:p>
            <a:pPr marL="0" indent="0" algn="ctr">
              <a:buNone/>
            </a:pPr>
            <a:endParaRPr lang="he-IL" sz="3400" b="1" dirty="0">
              <a:solidFill>
                <a:schemeClr val="accent1"/>
              </a:solidFill>
              <a:latin typeface="Arial" panose="020B0604020202020204" pitchFamily="34" charset="0"/>
              <a:cs typeface="Arial" panose="020B0604020202020204" pitchFamily="34" charset="0"/>
            </a:endParaRPr>
          </a:p>
          <a:p>
            <a:pPr marL="0" indent="0" algn="ctr">
              <a:buNone/>
            </a:pPr>
            <a:r>
              <a:rPr lang="he-IL" sz="2800" b="1" dirty="0">
                <a:solidFill>
                  <a:schemeClr val="accent1"/>
                </a:solidFill>
                <a:latin typeface="Arial" panose="020B0604020202020204" pitchFamily="34" charset="0"/>
                <a:cs typeface="Arial" panose="020B0604020202020204" pitchFamily="34" charset="0"/>
              </a:rPr>
              <a:t>הוראת החוק לעומת הפסיקה המחמירה</a:t>
            </a:r>
          </a:p>
          <a:p>
            <a:endParaRPr lang="he-IL" dirty="0"/>
          </a:p>
        </p:txBody>
      </p:sp>
    </p:spTree>
    <p:extLst>
      <p:ext uri="{BB962C8B-B14F-4D97-AF65-F5344CB8AC3E}">
        <p14:creationId xmlns:p14="http://schemas.microsoft.com/office/powerpoint/2010/main" val="2037486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60298395-1A4E-4581-993D-E3D8005E43BE}"/>
              </a:ext>
            </a:extLst>
          </p:cNvPr>
          <p:cNvSpPr>
            <a:spLocks noGrp="1"/>
          </p:cNvSpPr>
          <p:nvPr>
            <p:ph idx="1"/>
          </p:nvPr>
        </p:nvSpPr>
        <p:spPr>
          <a:xfrm>
            <a:off x="684212" y="840318"/>
            <a:ext cx="8534400" cy="3615267"/>
          </a:xfrm>
        </p:spPr>
        <p:txBody>
          <a:bodyPr>
            <a:normAutofit/>
          </a:bodyPr>
          <a:lstStyle/>
          <a:p>
            <a:pPr marL="0" indent="0">
              <a:buNone/>
            </a:pPr>
            <a:r>
              <a:rPr lang="he-IL" sz="3000" dirty="0">
                <a:solidFill>
                  <a:schemeClr val="accent1"/>
                </a:solidFill>
                <a:latin typeface="+mj-lt"/>
                <a:ea typeface="+mj-ea"/>
                <a:cs typeface="+mj-cs"/>
              </a:rPr>
              <a:t>" </a:t>
            </a:r>
            <a:r>
              <a:rPr lang="he-IL" sz="2800" b="1" dirty="0">
                <a:solidFill>
                  <a:schemeClr val="accent1"/>
                </a:solidFill>
                <a:latin typeface="+mj-lt"/>
                <a:ea typeface="+mj-ea"/>
                <a:cs typeface="+mj-cs"/>
              </a:rPr>
              <a:t>כל חיוב שמקורו בדין לא ניתן לוותר עליו אלא מכוח הוראת דין </a:t>
            </a:r>
            <a:r>
              <a:rPr lang="he-IL" sz="3000" dirty="0">
                <a:solidFill>
                  <a:schemeClr val="accent1"/>
                </a:solidFill>
                <a:latin typeface="+mj-lt"/>
                <a:ea typeface="+mj-ea"/>
                <a:cs typeface="+mj-cs"/>
              </a:rPr>
              <a:t>"</a:t>
            </a:r>
          </a:p>
          <a:p>
            <a:pPr marL="0" indent="0">
              <a:buNone/>
            </a:pPr>
            <a:endParaRPr lang="he-IL" sz="2800" dirty="0">
              <a:solidFill>
                <a:schemeClr val="accent1"/>
              </a:solidFill>
              <a:latin typeface="+mj-lt"/>
              <a:ea typeface="+mj-ea"/>
              <a:cs typeface="+mj-cs"/>
            </a:endParaRPr>
          </a:p>
          <a:p>
            <a:pPr marL="0" indent="0">
              <a:buNone/>
            </a:pPr>
            <a:r>
              <a:rPr lang="he-IL" sz="2800" dirty="0">
                <a:solidFill>
                  <a:schemeClr val="accent1"/>
                </a:solidFill>
                <a:latin typeface="+mj-lt"/>
                <a:ea typeface="+mj-ea"/>
                <a:cs typeface="+mj-cs"/>
              </a:rPr>
              <a:t>בג"צ 2855/03 </a:t>
            </a:r>
            <a:r>
              <a:rPr lang="he-IL" sz="2800" b="1" dirty="0">
                <a:solidFill>
                  <a:schemeClr val="accent1"/>
                </a:solidFill>
                <a:latin typeface="+mj-lt"/>
                <a:ea typeface="+mj-ea"/>
                <a:cs typeface="+mj-cs"/>
              </a:rPr>
              <a:t>מלונות אפריקה ישראל בע"מ ועוד 36 אח' נ' שר הפנים ואח'</a:t>
            </a:r>
            <a:endParaRPr lang="en-US" sz="2800" b="1" dirty="0">
              <a:solidFill>
                <a:schemeClr val="accent1"/>
              </a:solidFill>
              <a:latin typeface="+mj-lt"/>
              <a:ea typeface="+mj-ea"/>
              <a:cs typeface="+mj-cs"/>
            </a:endParaRPr>
          </a:p>
          <a:p>
            <a:endParaRPr lang="he-IL" sz="2800" dirty="0">
              <a:solidFill>
                <a:schemeClr val="accent1"/>
              </a:solidFill>
              <a:latin typeface="+mj-lt"/>
              <a:ea typeface="+mj-ea"/>
              <a:cs typeface="+mj-cs"/>
            </a:endParaRPr>
          </a:p>
        </p:txBody>
      </p:sp>
    </p:spTree>
    <p:extLst>
      <p:ext uri="{BB962C8B-B14F-4D97-AF65-F5344CB8AC3E}">
        <p14:creationId xmlns:p14="http://schemas.microsoft.com/office/powerpoint/2010/main" val="2588279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D83B5825-82AB-484E-8010-911CA7BA039D}"/>
              </a:ext>
            </a:extLst>
          </p:cNvPr>
          <p:cNvSpPr>
            <a:spLocks noGrp="1"/>
          </p:cNvSpPr>
          <p:nvPr>
            <p:ph idx="1"/>
          </p:nvPr>
        </p:nvSpPr>
        <p:spPr>
          <a:xfrm>
            <a:off x="0" y="2052321"/>
            <a:ext cx="9845039" cy="1036320"/>
          </a:xfrm>
        </p:spPr>
        <p:txBody>
          <a:bodyPr>
            <a:normAutofit/>
          </a:bodyPr>
          <a:lstStyle/>
          <a:p>
            <a:pPr marL="0" indent="0">
              <a:buNone/>
            </a:pPr>
            <a:r>
              <a:rPr lang="he-IL" sz="3600" dirty="0">
                <a:solidFill>
                  <a:schemeClr val="accent1"/>
                </a:solidFill>
                <a:latin typeface="+mj-lt"/>
                <a:ea typeface="+mj-ea"/>
                <a:cs typeface="+mj-cs"/>
              </a:rPr>
              <a:t>פקודת מסי העיריה ומסי הממשלה (פיטורין), 1938</a:t>
            </a:r>
            <a:endParaRPr lang="en-US" sz="3600" dirty="0">
              <a:solidFill>
                <a:schemeClr val="accent1"/>
              </a:solidFill>
              <a:latin typeface="+mj-lt"/>
              <a:ea typeface="+mj-ea"/>
              <a:cs typeface="+mj-cs"/>
            </a:endParaRPr>
          </a:p>
          <a:p>
            <a:endParaRPr lang="he-IL" sz="5400" dirty="0">
              <a:solidFill>
                <a:schemeClr val="accent1"/>
              </a:solidFill>
              <a:latin typeface="+mj-lt"/>
              <a:ea typeface="+mj-ea"/>
              <a:cs typeface="+mj-cs"/>
            </a:endParaRPr>
          </a:p>
        </p:txBody>
      </p:sp>
    </p:spTree>
    <p:extLst>
      <p:ext uri="{BB962C8B-B14F-4D97-AF65-F5344CB8AC3E}">
        <p14:creationId xmlns:p14="http://schemas.microsoft.com/office/powerpoint/2010/main" val="3867130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36C72BD5-CBCE-4350-AAAA-E27B044537FA}"/>
              </a:ext>
            </a:extLst>
          </p:cNvPr>
          <p:cNvSpPr>
            <a:spLocks noGrp="1"/>
          </p:cNvSpPr>
          <p:nvPr>
            <p:ph idx="1"/>
          </p:nvPr>
        </p:nvSpPr>
        <p:spPr>
          <a:xfrm>
            <a:off x="644776" y="1488613"/>
            <a:ext cx="8596668" cy="3880773"/>
          </a:xfrm>
        </p:spPr>
        <p:txBody>
          <a:bodyPr>
            <a:normAutofit/>
          </a:bodyPr>
          <a:lstStyle/>
          <a:p>
            <a:pPr marL="0" indent="0">
              <a:lnSpc>
                <a:spcPct val="150000"/>
              </a:lnSpc>
              <a:buNone/>
            </a:pPr>
            <a:r>
              <a:rPr lang="he-IL" sz="2800" dirty="0" err="1">
                <a:solidFill>
                  <a:schemeClr val="accent1"/>
                </a:solidFill>
                <a:latin typeface="+mj-lt"/>
                <a:ea typeface="+mj-ea"/>
                <a:cs typeface="+mj-cs"/>
              </a:rPr>
              <a:t>עת"מ</a:t>
            </a:r>
            <a:r>
              <a:rPr lang="he-IL" sz="2800" dirty="0">
                <a:solidFill>
                  <a:schemeClr val="accent1"/>
                </a:solidFill>
                <a:latin typeface="+mj-lt"/>
                <a:ea typeface="+mj-ea"/>
                <a:cs typeface="+mj-cs"/>
              </a:rPr>
              <a:t> 31099-10-16 </a:t>
            </a:r>
            <a:r>
              <a:rPr lang="he-IL" sz="2800" b="1" dirty="0">
                <a:solidFill>
                  <a:schemeClr val="accent1"/>
                </a:solidFill>
                <a:latin typeface="+mj-lt"/>
                <a:ea typeface="+mj-ea"/>
                <a:cs typeface="+mj-cs"/>
              </a:rPr>
              <a:t>ויצו הסתדרות עולמית לנשים ציונית </a:t>
            </a:r>
            <a:r>
              <a:rPr lang="he-IL" sz="2800" b="1" dirty="0" err="1">
                <a:solidFill>
                  <a:schemeClr val="accent1"/>
                </a:solidFill>
                <a:latin typeface="+mj-lt"/>
                <a:ea typeface="+mj-ea"/>
                <a:cs typeface="+mj-cs"/>
              </a:rPr>
              <a:t>ע"ר</a:t>
            </a:r>
            <a:r>
              <a:rPr lang="he-IL" sz="2800" b="1" dirty="0">
                <a:solidFill>
                  <a:schemeClr val="accent1"/>
                </a:solidFill>
                <a:latin typeface="+mj-lt"/>
                <a:ea typeface="+mj-ea"/>
                <a:cs typeface="+mj-cs"/>
              </a:rPr>
              <a:t> נ' מנהל הארנונה של עיריית רחובות ואח'</a:t>
            </a:r>
          </a:p>
          <a:p>
            <a:pPr marL="0" indent="0">
              <a:lnSpc>
                <a:spcPct val="150000"/>
              </a:lnSpc>
              <a:buNone/>
            </a:pPr>
            <a:endParaRPr lang="he-IL" sz="2400" b="1" i="0" dirty="0">
              <a:solidFill>
                <a:srgbClr val="000000"/>
              </a:solidFill>
              <a:effectLst/>
              <a:latin typeface="FrankRuehl" panose="020E0503060101010101" pitchFamily="34" charset="-79"/>
              <a:cs typeface="+mj-cs"/>
            </a:endParaRPr>
          </a:p>
          <a:p>
            <a:pPr marL="0" indent="0">
              <a:lnSpc>
                <a:spcPct val="150000"/>
              </a:lnSpc>
              <a:buNone/>
            </a:pPr>
            <a:r>
              <a:rPr lang="he-IL" sz="2800" b="1" i="1" dirty="0">
                <a:solidFill>
                  <a:schemeClr val="accent1"/>
                </a:solidFill>
                <a:latin typeface="+mj-lt"/>
                <a:ea typeface="+mj-ea"/>
                <a:cs typeface="+mj-cs"/>
              </a:rPr>
              <a:t>"מעון יום, כמשמעותו בחוק הפיקוח על מעונות, התשכ"ה-1965"</a:t>
            </a:r>
          </a:p>
        </p:txBody>
      </p:sp>
    </p:spTree>
    <p:extLst>
      <p:ext uri="{BB962C8B-B14F-4D97-AF65-F5344CB8AC3E}">
        <p14:creationId xmlns:p14="http://schemas.microsoft.com/office/powerpoint/2010/main" val="171227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33AE64CF-0568-4B35-B702-F1E3194FC564}"/>
              </a:ext>
            </a:extLst>
          </p:cNvPr>
          <p:cNvSpPr>
            <a:spLocks noGrp="1"/>
          </p:cNvSpPr>
          <p:nvPr>
            <p:ph idx="1"/>
          </p:nvPr>
        </p:nvSpPr>
        <p:spPr>
          <a:xfrm>
            <a:off x="724851" y="370840"/>
            <a:ext cx="8812213" cy="5200650"/>
          </a:xfrm>
        </p:spPr>
        <p:txBody>
          <a:bodyPr>
            <a:normAutofit fontScale="92500" lnSpcReduction="20000"/>
          </a:bodyPr>
          <a:lstStyle/>
          <a:p>
            <a:pPr marL="0" indent="0" algn="just" rtl="1">
              <a:lnSpc>
                <a:spcPct val="150000"/>
              </a:lnSpc>
              <a:spcBef>
                <a:spcPts val="300"/>
              </a:spcBef>
              <a:spcAft>
                <a:spcPts val="0"/>
              </a:spcAft>
              <a:buNone/>
            </a:pPr>
            <a:r>
              <a:rPr lang="he-IL" sz="2800" b="1" dirty="0">
                <a:solidFill>
                  <a:schemeClr val="accent1"/>
                </a:solidFill>
                <a:latin typeface="+mj-lt"/>
                <a:ea typeface="+mj-ea"/>
                <a:cs typeface="+mj-cs"/>
              </a:rPr>
              <a:t>330. נהרס בנין שמשתלמת עליו ארנונה לפי הוראות הפקודה, או שניזוק במידה שאי אפשר לשבת בו, ואין יושבים בו, ימסור מחזיק </a:t>
            </a:r>
            <a:r>
              <a:rPr lang="he-IL" sz="2800" b="1" dirty="0" err="1">
                <a:solidFill>
                  <a:schemeClr val="accent1"/>
                </a:solidFill>
                <a:latin typeface="+mj-lt"/>
                <a:ea typeface="+mj-ea"/>
                <a:cs typeface="+mj-cs"/>
              </a:rPr>
              <a:t>הבנין</a:t>
            </a:r>
            <a:r>
              <a:rPr lang="he-IL" sz="2800" b="1" dirty="0">
                <a:solidFill>
                  <a:schemeClr val="accent1"/>
                </a:solidFill>
                <a:latin typeface="+mj-lt"/>
                <a:ea typeface="+mj-ea"/>
                <a:cs typeface="+mj-cs"/>
              </a:rPr>
              <a:t> </a:t>
            </a:r>
            <a:r>
              <a:rPr lang="he-IL" sz="2800" b="1" dirty="0" err="1">
                <a:solidFill>
                  <a:schemeClr val="accent1"/>
                </a:solidFill>
                <a:latin typeface="+mj-lt"/>
                <a:ea typeface="+mj-ea"/>
                <a:cs typeface="+mj-cs"/>
              </a:rPr>
              <a:t>לעיריה</a:t>
            </a:r>
            <a:r>
              <a:rPr lang="he-IL" sz="2800" b="1" dirty="0">
                <a:solidFill>
                  <a:schemeClr val="accent1"/>
                </a:solidFill>
                <a:latin typeface="+mj-lt"/>
                <a:ea typeface="+mj-ea"/>
                <a:cs typeface="+mj-cs"/>
              </a:rPr>
              <a:t> הודעה על כך בכתב, ויחולו הוראות אלה, כל עוד הבניין במצב של נכס הרוס או ניזוק –</a:t>
            </a:r>
          </a:p>
          <a:p>
            <a:pPr marL="110490" indent="0" algn="just" rtl="1">
              <a:lnSpc>
                <a:spcPct val="150000"/>
              </a:lnSpc>
              <a:spcBef>
                <a:spcPts val="360"/>
              </a:spcBef>
              <a:spcAft>
                <a:spcPts val="0"/>
              </a:spcAft>
              <a:buNone/>
            </a:pPr>
            <a:r>
              <a:rPr lang="he-IL" sz="1900" b="1" i="0" dirty="0">
                <a:solidFill>
                  <a:schemeClr val="accent1"/>
                </a:solidFill>
                <a:effectLst/>
                <a:latin typeface="Times New Roman" panose="02020603050405020304" pitchFamily="18" charset="0"/>
                <a:cs typeface="+mj-cs"/>
              </a:rPr>
              <a:t>(1)  עם מסירת ההודעה לא יהיה חייב בשיעורי ארנונה נוספים </a:t>
            </a:r>
            <a:r>
              <a:rPr lang="he-IL" sz="1900" b="1" i="0" u="sng" dirty="0">
                <a:solidFill>
                  <a:schemeClr val="accent1"/>
                </a:solidFill>
                <a:effectLst/>
                <a:latin typeface="Times New Roman" panose="02020603050405020304" pitchFamily="18" charset="0"/>
                <a:cs typeface="+mj-cs"/>
              </a:rPr>
              <a:t>בשלוש השנים </a:t>
            </a:r>
            <a:r>
              <a:rPr lang="he-IL" sz="1900" b="1" i="0" dirty="0">
                <a:solidFill>
                  <a:schemeClr val="accent1"/>
                </a:solidFill>
                <a:effectLst/>
                <a:latin typeface="Times New Roman" panose="02020603050405020304" pitchFamily="18" charset="0"/>
                <a:cs typeface="+mj-cs"/>
              </a:rPr>
              <a:t>שממועד מסירת ההודעה (להלן – תקופת הפטור הראשונה);</a:t>
            </a:r>
          </a:p>
          <a:p>
            <a:pPr marL="110490" indent="0" algn="just" rtl="1">
              <a:lnSpc>
                <a:spcPct val="150000"/>
              </a:lnSpc>
              <a:spcBef>
                <a:spcPts val="360"/>
              </a:spcBef>
              <a:spcAft>
                <a:spcPts val="0"/>
              </a:spcAft>
              <a:buNone/>
            </a:pPr>
            <a:r>
              <a:rPr lang="he-IL" sz="1900" b="1" i="0" dirty="0">
                <a:solidFill>
                  <a:schemeClr val="accent1"/>
                </a:solidFill>
                <a:effectLst/>
                <a:latin typeface="Times New Roman" panose="02020603050405020304" pitchFamily="18" charset="0"/>
                <a:cs typeface="+mj-cs"/>
              </a:rPr>
              <a:t>(2)  חלפה תקופת הפטור הראשונה יהיה חייב בארנונה לגבי אותו בניין </a:t>
            </a:r>
            <a:r>
              <a:rPr lang="he-IL" sz="1900" b="1" i="0" u="sng" dirty="0">
                <a:solidFill>
                  <a:schemeClr val="accent1"/>
                </a:solidFill>
                <a:effectLst/>
                <a:latin typeface="Times New Roman" panose="02020603050405020304" pitchFamily="18" charset="0"/>
                <a:cs typeface="+mj-cs"/>
              </a:rPr>
              <a:t>בחמש השנים </a:t>
            </a:r>
            <a:r>
              <a:rPr lang="he-IL" sz="1900" b="1" i="0" dirty="0">
                <a:solidFill>
                  <a:schemeClr val="accent1"/>
                </a:solidFill>
                <a:effectLst/>
                <a:latin typeface="Times New Roman" panose="02020603050405020304" pitchFamily="18" charset="0"/>
                <a:cs typeface="+mj-cs"/>
              </a:rPr>
              <a:t>שמתום אותה תקופה, בסכום המזערי בהתאם להוראות לפי סעיפים 8 ו-9 לחוק הסדרים במשק המדינה (תיקוני חקיקה להשגת יעדי התקציב), התשנ"ג-1992, הקבוע לסוג הנכס המתאים לבניין על פי השימוש האחרון שנעשה בבניין (בסעיף זה – תקופת התשלום);</a:t>
            </a:r>
          </a:p>
          <a:p>
            <a:pPr marL="110490" indent="0" algn="just" rtl="1">
              <a:lnSpc>
                <a:spcPct val="150000"/>
              </a:lnSpc>
              <a:spcBef>
                <a:spcPts val="360"/>
              </a:spcBef>
              <a:spcAft>
                <a:spcPts val="0"/>
              </a:spcAft>
              <a:buNone/>
            </a:pPr>
            <a:r>
              <a:rPr lang="he-IL" sz="1900" b="1" i="0" dirty="0">
                <a:solidFill>
                  <a:schemeClr val="accent1"/>
                </a:solidFill>
                <a:effectLst/>
                <a:latin typeface="Times New Roman" panose="02020603050405020304" pitchFamily="18" charset="0"/>
                <a:cs typeface="+mj-cs"/>
              </a:rPr>
              <a:t>(3)  </a:t>
            </a:r>
            <a:r>
              <a:rPr lang="he-IL" sz="1900" b="1" i="0" u="sng" dirty="0">
                <a:solidFill>
                  <a:schemeClr val="accent1"/>
                </a:solidFill>
                <a:effectLst/>
                <a:latin typeface="Times New Roman" panose="02020603050405020304" pitchFamily="18" charset="0"/>
                <a:cs typeface="+mj-cs"/>
              </a:rPr>
              <a:t>חלפה</a:t>
            </a:r>
            <a:r>
              <a:rPr lang="he-IL" sz="1900" b="1" i="0" dirty="0">
                <a:solidFill>
                  <a:schemeClr val="accent1"/>
                </a:solidFill>
                <a:effectLst/>
                <a:latin typeface="Times New Roman" panose="02020603050405020304" pitchFamily="18" charset="0"/>
                <a:cs typeface="+mj-cs"/>
              </a:rPr>
              <a:t> תקופת התשלום והבניין נותר במצב של נכס הרוס או ניזוק כאמור ימסור מחזיק הבניין לעירייה הודעה בכתב על כך ולא יהיה חייב בשיעורי ארנונה נוספים;</a:t>
            </a:r>
          </a:p>
          <a:p>
            <a:pPr>
              <a:lnSpc>
                <a:spcPct val="150000"/>
              </a:lnSpc>
            </a:pPr>
            <a:endParaRPr lang="he-IL" b="1" dirty="0">
              <a:solidFill>
                <a:srgbClr val="002060"/>
              </a:solidFill>
              <a:cs typeface="+mj-cs"/>
            </a:endParaRPr>
          </a:p>
        </p:txBody>
      </p:sp>
    </p:spTree>
    <p:extLst>
      <p:ext uri="{BB962C8B-B14F-4D97-AF65-F5344CB8AC3E}">
        <p14:creationId xmlns:p14="http://schemas.microsoft.com/office/powerpoint/2010/main" val="3007065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61843FCF-2B28-459D-A3B0-3F0FE1A2A602}"/>
              </a:ext>
            </a:extLst>
          </p:cNvPr>
          <p:cNvSpPr>
            <a:spLocks noGrp="1"/>
          </p:cNvSpPr>
          <p:nvPr>
            <p:ph idx="1"/>
          </p:nvPr>
        </p:nvSpPr>
        <p:spPr>
          <a:xfrm>
            <a:off x="599440" y="952501"/>
            <a:ext cx="8910320" cy="4229100"/>
          </a:xfrm>
        </p:spPr>
        <p:txBody>
          <a:bodyPr>
            <a:normAutofit fontScale="92500"/>
          </a:bodyPr>
          <a:lstStyle/>
          <a:p>
            <a:pPr marL="0" indent="0" algn="r" rtl="1">
              <a:lnSpc>
                <a:spcPct val="150000"/>
              </a:lnSpc>
              <a:buNone/>
            </a:pPr>
            <a:r>
              <a:rPr lang="he-IL" sz="2400" b="1" dirty="0" err="1">
                <a:solidFill>
                  <a:schemeClr val="accent1"/>
                </a:solidFill>
                <a:effectLst/>
                <a:latin typeface="Times New Roman" panose="02020603050405020304" pitchFamily="18" charset="0"/>
                <a:ea typeface="Times New Roman" panose="02020603050405020304" pitchFamily="18" charset="0"/>
                <a:cs typeface="+mj-cs"/>
              </a:rPr>
              <a:t>עמ"נ</a:t>
            </a:r>
            <a:r>
              <a:rPr lang="he-IL" sz="2400" b="1" dirty="0">
                <a:solidFill>
                  <a:schemeClr val="accent1"/>
                </a:solidFill>
                <a:effectLst/>
                <a:latin typeface="Times New Roman" panose="02020603050405020304" pitchFamily="18" charset="0"/>
                <a:ea typeface="Times New Roman" panose="02020603050405020304" pitchFamily="18" charset="0"/>
                <a:cs typeface="+mj-cs"/>
              </a:rPr>
              <a:t> 38386-10-19 יצחקי (המנוח) ואח' נ' מנהל הארנונה עיריית רחובות</a:t>
            </a:r>
            <a:endParaRPr lang="he-IL" sz="2400" dirty="0">
              <a:solidFill>
                <a:schemeClr val="accent1"/>
              </a:solidFill>
              <a:latin typeface="Times New Roman" panose="02020603050405020304" pitchFamily="18" charset="0"/>
              <a:ea typeface="Times New Roman" panose="02020603050405020304" pitchFamily="18" charset="0"/>
              <a:cs typeface="+mj-cs"/>
            </a:endParaRPr>
          </a:p>
          <a:p>
            <a:pPr marL="0" indent="0" algn="r" rtl="1">
              <a:lnSpc>
                <a:spcPct val="150000"/>
              </a:lnSpc>
              <a:buNone/>
            </a:pPr>
            <a:r>
              <a:rPr lang="he-IL" sz="2200" b="1" dirty="0">
                <a:solidFill>
                  <a:schemeClr val="accent1"/>
                </a:solidFill>
                <a:effectLst/>
                <a:latin typeface="Times New Roman" panose="02020603050405020304" pitchFamily="18" charset="0"/>
                <a:ea typeface="Times New Roman" panose="02020603050405020304" pitchFamily="18" charset="0"/>
                <a:cs typeface="+mj-cs"/>
              </a:rPr>
              <a:t>לא כל נכס מוזנח = נכס שאינו ראוי לשימוש בטח ששאר החלקים בבניין מושכרים  </a:t>
            </a:r>
            <a:endParaRPr lang="en-US" sz="2200" dirty="0">
              <a:solidFill>
                <a:schemeClr val="accent1"/>
              </a:solidFill>
              <a:effectLst/>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he-IL" sz="2200" b="1" dirty="0">
              <a:solidFill>
                <a:schemeClr val="accent1"/>
              </a:solidFill>
              <a:effectLst/>
              <a:latin typeface="Times New Roman" panose="02020603050405020304" pitchFamily="18" charset="0"/>
              <a:ea typeface="Times New Roman" panose="02020603050405020304" pitchFamily="18" charset="0"/>
              <a:cs typeface="+mj-cs"/>
            </a:endParaRPr>
          </a:p>
          <a:p>
            <a:pPr marL="0" indent="0" algn="r" rtl="1">
              <a:lnSpc>
                <a:spcPct val="150000"/>
              </a:lnSpc>
              <a:buNone/>
            </a:pPr>
            <a:endParaRPr lang="he-IL" sz="1800" b="1" dirty="0">
              <a:solidFill>
                <a:schemeClr val="accent1"/>
              </a:solidFill>
              <a:effectLst/>
              <a:latin typeface="Times New Roman" panose="02020603050405020304" pitchFamily="18" charset="0"/>
              <a:ea typeface="Times New Roman" panose="02020603050405020304" pitchFamily="18" charset="0"/>
              <a:cs typeface="+mj-cs"/>
            </a:endParaRPr>
          </a:p>
          <a:p>
            <a:pPr marL="0" indent="0" algn="r" rtl="1">
              <a:lnSpc>
                <a:spcPct val="150000"/>
              </a:lnSpc>
              <a:buNone/>
            </a:pPr>
            <a:r>
              <a:rPr lang="he-IL" sz="2400" b="1" dirty="0" err="1">
                <a:solidFill>
                  <a:schemeClr val="accent1"/>
                </a:solidFill>
                <a:effectLst/>
                <a:latin typeface="Times New Roman" panose="02020603050405020304" pitchFamily="18" charset="0"/>
                <a:ea typeface="Times New Roman" panose="02020603050405020304" pitchFamily="18" charset="0"/>
                <a:cs typeface="+mj-cs"/>
              </a:rPr>
              <a:t>עמ"נ</a:t>
            </a:r>
            <a:r>
              <a:rPr lang="he-IL" sz="2400" b="1" dirty="0">
                <a:solidFill>
                  <a:schemeClr val="accent1"/>
                </a:solidFill>
                <a:effectLst/>
                <a:latin typeface="Times New Roman" panose="02020603050405020304" pitchFamily="18" charset="0"/>
                <a:ea typeface="Times New Roman" panose="02020603050405020304" pitchFamily="18" charset="0"/>
                <a:cs typeface="+mj-cs"/>
              </a:rPr>
              <a:t> 64955-02-20 מזור נ' מנהלת הארנונה גב' רקפת סלע-פרץ עיריית לוד</a:t>
            </a:r>
          </a:p>
          <a:p>
            <a:pPr marL="0" indent="0" algn="r" rtl="1">
              <a:lnSpc>
                <a:spcPct val="150000"/>
              </a:lnSpc>
              <a:buNone/>
            </a:pPr>
            <a:r>
              <a:rPr lang="he-IL" sz="2200" b="1" dirty="0">
                <a:solidFill>
                  <a:schemeClr val="accent1"/>
                </a:solidFill>
                <a:effectLst/>
                <a:latin typeface="Times New Roman" panose="02020603050405020304" pitchFamily="18" charset="0"/>
                <a:ea typeface="Times New Roman" panose="02020603050405020304" pitchFamily="18" charset="0"/>
                <a:cs typeface="+mj-cs"/>
              </a:rPr>
              <a:t>בתום תקופת הפטור הסיווג לפי מה שמותר לפי דין ולא מה שהיה בפועל</a:t>
            </a:r>
            <a:endParaRPr lang="en-US" sz="2200" dirty="0">
              <a:solidFill>
                <a:schemeClr val="accent1"/>
              </a:solidFill>
              <a:effectLst/>
              <a:latin typeface="Times New Roman" panose="02020603050405020304" pitchFamily="18" charset="0"/>
              <a:ea typeface="Times New Roman" panose="02020603050405020304" pitchFamily="18" charset="0"/>
              <a:cs typeface="+mj-cs"/>
            </a:endParaRPr>
          </a:p>
          <a:p>
            <a:endParaRPr lang="he-IL" dirty="0">
              <a:solidFill>
                <a:srgbClr val="002060"/>
              </a:solidFill>
              <a:cs typeface="+mj-cs"/>
            </a:endParaRPr>
          </a:p>
        </p:txBody>
      </p:sp>
    </p:spTree>
    <p:extLst>
      <p:ext uri="{BB962C8B-B14F-4D97-AF65-F5344CB8AC3E}">
        <p14:creationId xmlns:p14="http://schemas.microsoft.com/office/powerpoint/2010/main" val="317549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7E24C935-E32B-441C-AF5D-9CD04DFC617F}"/>
              </a:ext>
            </a:extLst>
          </p:cNvPr>
          <p:cNvSpPr>
            <a:spLocks noGrp="1"/>
          </p:cNvSpPr>
          <p:nvPr>
            <p:ph idx="1"/>
          </p:nvPr>
        </p:nvSpPr>
        <p:spPr>
          <a:xfrm>
            <a:off x="1422400" y="1207770"/>
            <a:ext cx="8076883" cy="3615267"/>
          </a:xfrm>
        </p:spPr>
        <p:txBody>
          <a:bodyPr/>
          <a:lstStyle/>
          <a:p>
            <a:pPr marL="0" indent="0">
              <a:lnSpc>
                <a:spcPct val="150000"/>
              </a:lnSpc>
              <a:buNone/>
            </a:pPr>
            <a:r>
              <a:rPr lang="he-IL" sz="36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תקנות הסדרים במשק המדינה (הנחה מארנונה), תשנ"ג-1993 </a:t>
            </a:r>
            <a:endParaRPr lang="en-US" sz="3600"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endParaRPr lang="he-IL" dirty="0"/>
          </a:p>
        </p:txBody>
      </p:sp>
    </p:spTree>
    <p:extLst>
      <p:ext uri="{BB962C8B-B14F-4D97-AF65-F5344CB8AC3E}">
        <p14:creationId xmlns:p14="http://schemas.microsoft.com/office/powerpoint/2010/main" val="3541810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9C0AC7C-9589-9FFF-63A6-881116B919BA}"/>
              </a:ext>
            </a:extLst>
          </p:cNvPr>
          <p:cNvSpPr>
            <a:spLocks noGrp="1"/>
          </p:cNvSpPr>
          <p:nvPr>
            <p:ph type="ctrTitle"/>
          </p:nvPr>
        </p:nvSpPr>
        <p:spPr>
          <a:xfrm>
            <a:off x="552027" y="2456646"/>
            <a:ext cx="7766936" cy="3405674"/>
          </a:xfrm>
        </p:spPr>
        <p:txBody>
          <a:bodyPr/>
          <a:lstStyle/>
          <a:p>
            <a:r>
              <a:rPr lang="he-IL" sz="2400" dirty="0"/>
              <a:t>1. הנחה של אזרח ותיק</a:t>
            </a:r>
            <a:br>
              <a:rPr lang="he-IL" sz="2400" dirty="0"/>
            </a:br>
            <a:r>
              <a:rPr lang="he-IL" sz="2400" dirty="0"/>
              <a:t>2. הנחה בגין נכות</a:t>
            </a:r>
            <a:br>
              <a:rPr lang="he-IL" sz="2400" dirty="0"/>
            </a:br>
            <a:r>
              <a:rPr lang="he-IL" sz="2400" dirty="0"/>
              <a:t>3. גמלת אסיר ציון</a:t>
            </a:r>
            <a:br>
              <a:rPr lang="he-IL" sz="2400" dirty="0"/>
            </a:br>
            <a:r>
              <a:rPr lang="he-IL" sz="2400" dirty="0"/>
              <a:t>4. הנחה למקבל גמלת זכות</a:t>
            </a:r>
            <a:br>
              <a:rPr lang="he-IL" sz="2400" dirty="0"/>
            </a:br>
            <a:r>
              <a:rPr lang="he-IL" sz="2400" dirty="0"/>
              <a:t>5. הנחה לעיוור</a:t>
            </a:r>
            <a:br>
              <a:rPr lang="he-IL" sz="2400" dirty="0"/>
            </a:br>
            <a:r>
              <a:rPr lang="he-IL" sz="2400" dirty="0"/>
              <a:t>6. הנחה לעולה</a:t>
            </a:r>
            <a:br>
              <a:rPr lang="he-IL" sz="2400" dirty="0"/>
            </a:br>
            <a:r>
              <a:rPr lang="he-IL" sz="2400" dirty="0"/>
              <a:t>7. הנחה לזכאי גמלה</a:t>
            </a:r>
            <a:br>
              <a:rPr lang="he-IL" sz="2400" dirty="0"/>
            </a:br>
            <a:r>
              <a:rPr lang="he-IL" sz="2400" dirty="0"/>
              <a:t>8. הנחה בהתאם למבחן הכנסה</a:t>
            </a:r>
            <a:br>
              <a:rPr lang="he-IL" sz="2400" dirty="0"/>
            </a:br>
            <a:r>
              <a:rPr lang="he-IL" sz="2400" dirty="0"/>
              <a:t>9. הנחה לחסיד אומות עולם</a:t>
            </a:r>
            <a:br>
              <a:rPr lang="he-IL" sz="2400" dirty="0"/>
            </a:br>
            <a:r>
              <a:rPr lang="he-IL" sz="2400" dirty="0"/>
              <a:t>10. הנחה להורה יחיד</a:t>
            </a:r>
            <a:br>
              <a:rPr lang="he-IL" sz="2400" dirty="0"/>
            </a:br>
            <a:r>
              <a:rPr lang="he-IL" sz="2400" dirty="0"/>
              <a:t>11. הנחה לנזקק</a:t>
            </a:r>
            <a:br>
              <a:rPr lang="he-IL" sz="2400" dirty="0"/>
            </a:br>
            <a:r>
              <a:rPr lang="he-IL" sz="2400" dirty="0"/>
              <a:t>12. הנחה לחיילים, נפגעי מלחמה ושוטרים ומשפחותיהם</a:t>
            </a:r>
            <a:br>
              <a:rPr lang="he-IL" sz="2400" dirty="0"/>
            </a:br>
            <a:r>
              <a:rPr lang="he-IL" sz="2400" dirty="0"/>
              <a:t>13. הנחה למחזיק בעסק בהתאם למבחן הכנסה</a:t>
            </a:r>
            <a:br>
              <a:rPr lang="he-IL" sz="1800" dirty="0"/>
            </a:br>
            <a:br>
              <a:rPr lang="he-IL" sz="1800" dirty="0"/>
            </a:br>
            <a:endParaRPr lang="he-IL" sz="1800" dirty="0"/>
          </a:p>
        </p:txBody>
      </p:sp>
    </p:spTree>
    <p:extLst>
      <p:ext uri="{BB962C8B-B14F-4D97-AF65-F5344CB8AC3E}">
        <p14:creationId xmlns:p14="http://schemas.microsoft.com/office/powerpoint/2010/main" val="213700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835B2700-6153-410D-AE42-041D97CFCD4B}"/>
              </a:ext>
            </a:extLst>
          </p:cNvPr>
          <p:cNvSpPr>
            <a:spLocks noGrp="1"/>
          </p:cNvSpPr>
          <p:nvPr>
            <p:ph idx="1"/>
          </p:nvPr>
        </p:nvSpPr>
        <p:spPr/>
        <p:txBody>
          <a:bodyPr>
            <a:normAutofit/>
          </a:bodyPr>
          <a:lstStyle/>
          <a:p>
            <a:pPr marL="0" indent="0" algn="ctr">
              <a:buNone/>
            </a:pPr>
            <a:r>
              <a:rPr lang="he-IL" sz="4800" b="1" dirty="0">
                <a:solidFill>
                  <a:schemeClr val="accent1"/>
                </a:solidFill>
              </a:rPr>
              <a:t>ועדת הנחות </a:t>
            </a:r>
          </a:p>
        </p:txBody>
      </p:sp>
    </p:spTree>
    <p:extLst>
      <p:ext uri="{BB962C8B-B14F-4D97-AF65-F5344CB8AC3E}">
        <p14:creationId xmlns:p14="http://schemas.microsoft.com/office/powerpoint/2010/main" val="3946719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פיאה">
  <a:themeElements>
    <a:clrScheme name="פיאה">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פיאה">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פיאה">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151</TotalTime>
  <Words>958</Words>
  <Application>Microsoft Office PowerPoint</Application>
  <PresentationFormat>מסך רחב</PresentationFormat>
  <Paragraphs>66</Paragraphs>
  <Slides>19</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19</vt:i4>
      </vt:variant>
    </vt:vector>
  </HeadingPairs>
  <TitlesOfParts>
    <vt:vector size="25" baseType="lpstr">
      <vt:lpstr>Arial</vt:lpstr>
      <vt:lpstr>FrankRuehl</vt:lpstr>
      <vt:lpstr>Times New Roman</vt:lpstr>
      <vt:lpstr>Trebuchet MS</vt:lpstr>
      <vt:lpstr>Wingdings 3</vt:lpstr>
      <vt:lpstr>פיאה</vt:lpstr>
      <vt:lpstr>ארנונה כללית  פטורים והנחות  בתשלום ארנונה</vt:lpstr>
      <vt:lpstr>מצגת של PowerPoint‏</vt:lpstr>
      <vt:lpstr>מצגת של PowerPoint‏</vt:lpstr>
      <vt:lpstr>מצגת של PowerPoint‏</vt:lpstr>
      <vt:lpstr>מצגת של PowerPoint‏</vt:lpstr>
      <vt:lpstr>מצגת של PowerPoint‏</vt:lpstr>
      <vt:lpstr>מצגת של PowerPoint‏</vt:lpstr>
      <vt:lpstr>1. הנחה של אזרח ותיק 2. הנחה בגין נכות 3. גמלת אסיר ציון 4. הנחה למקבל גמלת זכות 5. הנחה לעיוור 6. הנחה לעולה 7. הנחה לזכאי גמלה 8. הנחה בהתאם למבחן הכנסה 9. הנחה לחסיד אומות עולם 10. הנחה להורה יחיד 11. הנחה לנזקק 12. הנחה לחיילים, נפגעי מלחמה ושוטרים ומשפחותיהם 13. הנחה למחזיק בעסק בהתאם למבחן הכנסה  </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ארנונה  פטורים והנחות בתשלום ארנונה</dc:title>
  <dc:creator>Asher Ilovitsh</dc:creator>
  <cp:lastModifiedBy>Adi Shiling Glazer</cp:lastModifiedBy>
  <cp:revision>30</cp:revision>
  <dcterms:created xsi:type="dcterms:W3CDTF">2020-10-14T17:38:04Z</dcterms:created>
  <dcterms:modified xsi:type="dcterms:W3CDTF">2024-03-18T06:39:47Z</dcterms:modified>
</cp:coreProperties>
</file>